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9" r:id="rId7"/>
    <p:sldId id="264" r:id="rId8"/>
    <p:sldId id="265" r:id="rId9"/>
    <p:sldId id="266" r:id="rId10"/>
    <p:sldId id="267" r:id="rId11"/>
    <p:sldId id="271" r:id="rId12"/>
    <p:sldId id="268" r:id="rId13"/>
    <p:sldId id="269" r:id="rId14"/>
    <p:sldId id="270" r:id="rId15"/>
    <p:sldId id="27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38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742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048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313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80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0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95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133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8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968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79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7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72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reepik.com/free-vector/flat-twitch-background-world-teacher-s-day-celebration_63670967.htm#fromView=search&amp;page=6&amp;position=9&amp;uuid=c79bee2e-5d10-454e-a31e-b11c259b5bb5&amp;query=%D0%A8%D0%BA%D0%BE%D0%BB%D0%B0+%D0%A3%D1%87%D0%B5%D0%B1%D0%B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ru.freepik.com/free-vector/flat-illustration-teacher-with-students_15635306.htm#fromView=search&amp;page=1&amp;position=31&amp;uuid=9aaa72d2-8a91-4c0f-a979-82b52b636065&amp;query=%D1%88%D0%BA%D0%BE%D0%BB%D0%B0+%D1%83%D1%80%D0%BE%D0%BA%D0%B8+%D1%83%D1%87%D0%B8%D1%82%D0%B5%D0%BB%D1%8C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/>
            <a:extLst>
              <a:ext uri="{FF2B5EF4-FFF2-40B4-BE49-F238E27FC236}">
                <a16:creationId xmlns:a16="http://schemas.microsoft.com/office/drawing/2014/main" id="{80312230-EB57-DC92-2EBF-57156F7CAC2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DBE9CF"/>
              </a:clrFrom>
              <a:clrTo>
                <a:srgbClr val="DBE9CF">
                  <a:alpha val="0"/>
                </a:srgbClr>
              </a:clrTo>
            </a:clrChange>
          </a:blip>
          <a:srcRect l="5913" t="8658" r="5784" b="780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0ACFE-4217-977D-D2AF-DECC661D20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ЕГЭ 2026 год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620631-C344-E357-ABBB-6E5CA43B5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062"/>
            <a:ext cx="9144000" cy="984738"/>
          </a:xfrm>
        </p:spPr>
        <p:txBody>
          <a:bodyPr/>
          <a:lstStyle/>
          <a:p>
            <a:r>
              <a:rPr lang="ru-RU" dirty="0"/>
              <a:t>Презентация для проведения классного часа в 11 классе</a:t>
            </a:r>
          </a:p>
          <a:p>
            <a:r>
              <a:rPr lang="ru-RU" dirty="0"/>
              <a:t>и для родительского собрания</a:t>
            </a:r>
          </a:p>
        </p:txBody>
      </p:sp>
    </p:spTree>
    <p:extLst>
      <p:ext uri="{BB962C8B-B14F-4D97-AF65-F5344CB8AC3E}">
        <p14:creationId xmlns:p14="http://schemas.microsoft.com/office/powerpoint/2010/main" val="197713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25F63CAE-8D95-00D3-C954-93B05045F0D3}"/>
              </a:ext>
            </a:extLst>
          </p:cNvPr>
          <p:cNvSpPr/>
          <p:nvPr/>
        </p:nvSpPr>
        <p:spPr>
          <a:xfrm>
            <a:off x="196361" y="16477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адпись 182">
            <a:extLst>
              <a:ext uri="{FF2B5EF4-FFF2-40B4-BE49-F238E27FC236}">
                <a16:creationId xmlns:a16="http://schemas.microsoft.com/office/drawing/2014/main" id="{D0C23D03-177C-4B0F-8AB7-6EAA388EE767}"/>
              </a:ext>
            </a:extLst>
          </p:cNvPr>
          <p:cNvSpPr txBox="1"/>
          <p:nvPr/>
        </p:nvSpPr>
        <p:spPr>
          <a:xfrm>
            <a:off x="887714" y="1347976"/>
            <a:ext cx="4981923" cy="4753885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Как выбрать Вуз?</a:t>
            </a:r>
            <a:endParaRPr lang="ru-RU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1. Определить цель и желание.</a:t>
            </a:r>
          </a:p>
          <a:p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2. Оценить свои возможности.</a:t>
            </a:r>
          </a:p>
          <a:p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3. Скорректировать свои ожидания.</a:t>
            </a:r>
          </a:p>
          <a:p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4. Изучить условия зачисления </a:t>
            </a:r>
          </a:p>
          <a:p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 обучения.</a:t>
            </a:r>
          </a:p>
          <a:p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Каждый ВУЗ имеет право установить дополнительный </a:t>
            </a:r>
            <a:r>
              <a:rPr lang="ru-R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только один экзамен для поступления</a:t>
            </a: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. </a:t>
            </a:r>
          </a:p>
          <a:p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С этого года действует единая система перевода результатов в тестовые баллы.</a:t>
            </a:r>
          </a:p>
          <a:p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</a:p>
        </p:txBody>
      </p:sp>
      <p:sp>
        <p:nvSpPr>
          <p:cNvPr id="3" name="Надпись 189">
            <a:extLst>
              <a:ext uri="{FF2B5EF4-FFF2-40B4-BE49-F238E27FC236}">
                <a16:creationId xmlns:a16="http://schemas.microsoft.com/office/drawing/2014/main" id="{05434942-508F-4204-8C20-74489AA5E005}"/>
              </a:ext>
            </a:extLst>
          </p:cNvPr>
          <p:cNvSpPr txBox="1"/>
          <p:nvPr/>
        </p:nvSpPr>
        <p:spPr>
          <a:xfrm>
            <a:off x="6005147" y="1347976"/>
            <a:ext cx="5229944" cy="4753885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tabLst>
                <a:tab pos="154940" algn="l"/>
              </a:tabLst>
            </a:pPr>
            <a:r>
              <a:rPr lang="ru-RU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Что необходимо для поступления </a:t>
            </a:r>
          </a:p>
          <a:p>
            <a:pPr algn="ctr">
              <a:tabLst>
                <a:tab pos="154940" algn="l"/>
              </a:tabLst>
            </a:pPr>
            <a:r>
              <a:rPr lang="ru-RU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в ВУЗ?</a:t>
            </a:r>
            <a:endParaRPr lang="ru-RU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>
              <a:tabLst>
                <a:tab pos="154940" algn="l"/>
              </a:tabLst>
            </a:pPr>
            <a:r>
              <a:rPr lang="ru-RU" sz="2400" kern="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1. Аттестат </a:t>
            </a: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о среднем общем образовании</a:t>
            </a:r>
            <a:r>
              <a:rPr lang="ru-RU" sz="2400" kern="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.</a:t>
            </a:r>
          </a:p>
          <a:p>
            <a:pPr>
              <a:tabLst>
                <a:tab pos="154940" algn="l"/>
              </a:tabLst>
            </a:pPr>
            <a:r>
              <a:rPr lang="ru-RU" sz="2400" kern="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2. Результаты ЕГЭ.</a:t>
            </a:r>
          </a:p>
          <a:p>
            <a:pPr>
              <a:tabLst>
                <a:tab pos="154940" algn="l"/>
              </a:tabLs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3. Результаты олимпиад (до 5 баллов), ГТО (2 балла), портфолио, при наличии и подтверждённые образовательным учреждением. Максимально за индивидуальные достижения </a:t>
            </a:r>
            <a:r>
              <a:rPr lang="ru-R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5 баллов</a:t>
            </a:r>
            <a:r>
              <a:rPr lang="ru-RU" sz="2400" b="1" kern="100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(Было 10). </a:t>
            </a:r>
          </a:p>
          <a:p>
            <a:pPr>
              <a:tabLst>
                <a:tab pos="154940" algn="l"/>
              </a:tabLs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Загрузить новые материалы портфолио </a:t>
            </a:r>
            <a:r>
              <a:rPr lang="ru-RU" sz="2400" kern="100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надо </a:t>
            </a: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до 01 февраля.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B50EAFF-FD70-0C0F-AF8B-8366A5D31F8C}"/>
              </a:ext>
            </a:extLst>
          </p:cNvPr>
          <p:cNvSpPr txBox="1">
            <a:spLocks/>
          </p:cNvSpPr>
          <p:nvPr/>
        </p:nvSpPr>
        <p:spPr>
          <a:xfrm>
            <a:off x="781508" y="390729"/>
            <a:ext cx="105156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Что необходимо для поступления в ВУЗ?</a:t>
            </a:r>
          </a:p>
        </p:txBody>
      </p:sp>
    </p:spTree>
    <p:extLst>
      <p:ext uri="{BB962C8B-B14F-4D97-AF65-F5344CB8AC3E}">
        <p14:creationId xmlns:p14="http://schemas.microsoft.com/office/powerpoint/2010/main" val="2866347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6AEBF1D8-D4E1-B573-F51C-FF8DAEDD392B}"/>
              </a:ext>
            </a:extLst>
          </p:cNvPr>
          <p:cNvSpPr/>
          <p:nvPr/>
        </p:nvSpPr>
        <p:spPr>
          <a:xfrm>
            <a:off x="196361" y="16477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98989-6773-4EF4-A005-74A64483A111}"/>
              </a:ext>
            </a:extLst>
          </p:cNvPr>
          <p:cNvSpPr txBox="1"/>
          <p:nvPr/>
        </p:nvSpPr>
        <p:spPr>
          <a:xfrm>
            <a:off x="838199" y="1692180"/>
            <a:ext cx="10515600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/>
              <a:t>Итоговые отметки за 11 класс определяются как среднее арифметическое полугодовых и годовых отметок обучающегося за 10 </a:t>
            </a:r>
          </a:p>
          <a:p>
            <a:r>
              <a:rPr lang="ru-RU" sz="2400" dirty="0"/>
              <a:t>и 11 классы (6 отметок) и разделить на 6 и округлить до целых </a:t>
            </a:r>
          </a:p>
          <a:p>
            <a:r>
              <a:rPr lang="ru-RU" sz="2400" dirty="0"/>
              <a:t>(Приказ от 5 октября 2020 г. № 546 «Об утверждении Порядка заполнения, учета и выдачи аттестатов об основном общем и среднем общем образовании и их дубликатов»).</a:t>
            </a:r>
          </a:p>
          <a:p>
            <a:r>
              <a:rPr lang="ru-RU" sz="2400" dirty="0"/>
              <a:t>Результаты ЕГЭ или ГВЭ не влияют на итоговые оценки в аттестате. </a:t>
            </a:r>
          </a:p>
          <a:p>
            <a:r>
              <a:rPr lang="ru-RU" sz="2400" dirty="0"/>
              <a:t>По предметам «Изобразительное искусство», «Музыка» и «Физическая культура» допускается указание отметки «зачтено».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DC9D026-DF76-3A93-E234-C566C5331A88}"/>
              </a:ext>
            </a:extLst>
          </p:cNvPr>
          <p:cNvSpPr txBox="1">
            <a:spLocks/>
          </p:cNvSpPr>
          <p:nvPr/>
        </p:nvSpPr>
        <p:spPr>
          <a:xfrm>
            <a:off x="781508" y="390729"/>
            <a:ext cx="105156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Какая оценка идёт в аттестат?</a:t>
            </a:r>
          </a:p>
        </p:txBody>
      </p:sp>
    </p:spTree>
    <p:extLst>
      <p:ext uri="{BB962C8B-B14F-4D97-AF65-F5344CB8AC3E}">
        <p14:creationId xmlns:p14="http://schemas.microsoft.com/office/powerpoint/2010/main" val="3669721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ADC1D7BE-66FA-38C0-382E-07EC8F7F02B9}"/>
              </a:ext>
            </a:extLst>
          </p:cNvPr>
          <p:cNvSpPr/>
          <p:nvPr/>
        </p:nvSpPr>
        <p:spPr>
          <a:xfrm>
            <a:off x="196361" y="16477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Надпись 256">
            <a:extLst>
              <a:ext uri="{FF2B5EF4-FFF2-40B4-BE49-F238E27FC236}">
                <a16:creationId xmlns:a16="http://schemas.microsoft.com/office/drawing/2014/main" id="{543FA27E-4061-4127-9C35-26363D837B32}"/>
              </a:ext>
            </a:extLst>
          </p:cNvPr>
          <p:cNvSpPr txBox="1"/>
          <p:nvPr/>
        </p:nvSpPr>
        <p:spPr>
          <a:xfrm>
            <a:off x="4114800" y="876300"/>
            <a:ext cx="853440" cy="5638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" name="Надпись 259">
            <a:extLst>
              <a:ext uri="{FF2B5EF4-FFF2-40B4-BE49-F238E27FC236}">
                <a16:creationId xmlns:a16="http://schemas.microsoft.com/office/drawing/2014/main" id="{C35B299F-B9E7-4C88-9F19-E665B98F5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506" y="1355733"/>
            <a:ext cx="10515601" cy="1177152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tabLst/>
            </a:pPr>
            <a:r>
              <a:rPr lang="ru-RU" altLang="ru-RU" b="1" dirty="0"/>
              <a:t>Вход в ППЭ</a:t>
            </a:r>
            <a:r>
              <a:rPr lang="ru-RU" altLang="ru-RU" b="1" dirty="0">
                <a:solidFill>
                  <a:srgbClr val="FF0000"/>
                </a:solidFill>
              </a:rPr>
              <a:t>: с 9.00 ч. </a:t>
            </a:r>
            <a:r>
              <a:rPr lang="ru-RU" altLang="ru-RU" b="1" dirty="0"/>
              <a:t>Начало экзамена</a:t>
            </a:r>
            <a:r>
              <a:rPr lang="ru-RU" altLang="ru-RU" dirty="0">
                <a:solidFill>
                  <a:srgbClr val="FF0000"/>
                </a:solidFill>
              </a:rPr>
              <a:t>: </a:t>
            </a:r>
            <a:r>
              <a:rPr lang="ru-RU" altLang="ru-RU" b="1" dirty="0">
                <a:solidFill>
                  <a:srgbClr val="FF0000"/>
                </a:solidFill>
              </a:rPr>
              <a:t>10.00 ч.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688" algn="l"/>
              </a:tabLst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Если Вы опоздали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ru-RU" altLang="ru-RU" dirty="0">
                <a:latin typeface="+mn-lt"/>
              </a:rPr>
              <a:t>и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меете право сдавать экзамены, даже если опоздали.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688" algn="l"/>
              </a:tabLst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Время проведения экзамена не продлят. Организаторы не проведут инструктаж.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688" algn="l"/>
              </a:tabLst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Организаторы ознакомят с правилами оформления бланков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Надпись 261">
            <a:extLst>
              <a:ext uri="{FF2B5EF4-FFF2-40B4-BE49-F238E27FC236}">
                <a16:creationId xmlns:a16="http://schemas.microsoft.com/office/drawing/2014/main" id="{D3C5EE32-3EFC-4A9C-BDE1-A747AEBB8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505" y="2615270"/>
            <a:ext cx="4649209" cy="3671230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Что нельзя делать на экзамене!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Выносить экзаменационные материалы из аудитории;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КИМ, черновик и собственные письменные заметки.</a:t>
            </a:r>
            <a:endParaRPr lang="ru-RU" altLang="ru-RU" dirty="0"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Фотографировать экзаменационное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материалы, общаться с другими    участниками экзамена.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Свободно перемещаться по аудитории.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Изменять рабочее место.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Покидать аудиторию без разрешения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" name="Надпись 262">
            <a:extLst>
              <a:ext uri="{FF2B5EF4-FFF2-40B4-BE49-F238E27FC236}">
                <a16:creationId xmlns:a16="http://schemas.microsoft.com/office/drawing/2014/main" id="{2238C307-AEF5-49B2-A15B-21A62520B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077" y="2615270"/>
            <a:ext cx="5670031" cy="3671230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Что можно делать на экзамене.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Попросить дополнительный бланк ответов 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и черновик.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Заменить бракованный экзаменационный материал.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Прослушать аудиозапись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ответа устной части экзамена.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Сдать работу и покинуть аудиторию до окончания экзамена.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Выйти в туалет или медицинский пункт 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49275" algn="l"/>
              </a:tabLst>
            </a:pPr>
            <a:r>
              <a:rPr lang="ru-RU" altLang="ru-RU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     с </a:t>
            </a: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разрешения организатора.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549275" algn="l"/>
              </a:tabLst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Досрочно завершить экзамен, если плохое самочувствие.</a:t>
            </a:r>
            <a:endParaRPr kumimoji="0" lang="ru-RU" altLang="ru-RU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AEE11499-EEE3-481A-96BE-05B71A80A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172CB8CA-F4D3-4C6F-B430-BFCD39638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7F54BA65-2F7D-4720-92C2-1B7EACFB2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Заголовок 4">
            <a:extLst>
              <a:ext uri="{FF2B5EF4-FFF2-40B4-BE49-F238E27FC236}">
                <a16:creationId xmlns:a16="http://schemas.microsoft.com/office/drawing/2014/main" id="{0E48135C-3B99-855A-6243-D073B23E0836}"/>
              </a:ext>
            </a:extLst>
          </p:cNvPr>
          <p:cNvSpPr txBox="1">
            <a:spLocks/>
          </p:cNvSpPr>
          <p:nvPr/>
        </p:nvSpPr>
        <p:spPr>
          <a:xfrm>
            <a:off x="781508" y="390730"/>
            <a:ext cx="10515600" cy="7698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Основные правила на экзамене </a:t>
            </a:r>
          </a:p>
        </p:txBody>
      </p:sp>
    </p:spTree>
    <p:extLst>
      <p:ext uri="{BB962C8B-B14F-4D97-AF65-F5344CB8AC3E}">
        <p14:creationId xmlns:p14="http://schemas.microsoft.com/office/powerpoint/2010/main" val="3861624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2315BEAA-A7CC-6CDB-6293-FF7EFC7AEC91}"/>
              </a:ext>
            </a:extLst>
          </p:cNvPr>
          <p:cNvSpPr/>
          <p:nvPr/>
        </p:nvSpPr>
        <p:spPr>
          <a:xfrm>
            <a:off x="196361" y="19343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FFFBD8-C905-4CBD-9498-7EB55EFE28D2}"/>
              </a:ext>
            </a:extLst>
          </p:cNvPr>
          <p:cNvSpPr/>
          <p:nvPr/>
        </p:nvSpPr>
        <p:spPr>
          <a:xfrm>
            <a:off x="781507" y="1477109"/>
            <a:ext cx="4564215" cy="4721468"/>
          </a:xfrm>
          <a:prstGeom prst="rect">
            <a:avLst/>
          </a:prstGeom>
          <a:solidFill>
            <a:srgbClr val="ECF3FA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805" algn="ctr">
              <a:spcBef>
                <a:spcPts val="365"/>
              </a:spcBef>
              <a:spcAft>
                <a:spcPts val="0"/>
              </a:spcAft>
            </a:pPr>
            <a:endParaRPr lang="ru-RU" sz="2200" b="1" dirty="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pPr marL="90805" algn="ctr">
              <a:spcBef>
                <a:spcPts val="365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Апелляция</a:t>
            </a:r>
            <a:r>
              <a:rPr lang="ru-RU" sz="2200" b="1" spc="-8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о</a:t>
            </a:r>
            <a:r>
              <a:rPr lang="ru-RU" sz="2200" b="1" spc="-8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нарушении </a:t>
            </a:r>
            <a:r>
              <a:rPr lang="ru-RU" sz="2200" b="1" spc="-1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установленного</a:t>
            </a:r>
            <a:r>
              <a:rPr lang="ru-RU" sz="2200" b="1" spc="3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200" b="1" spc="-1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порядка</a:t>
            </a:r>
            <a:endParaRPr lang="ru-RU" sz="2200" b="1" dirty="0">
              <a:effectLst/>
              <a:ea typeface="Calibri" panose="020F0502020204030204" pitchFamily="34" charset="0"/>
            </a:endParaRPr>
          </a:p>
          <a:p>
            <a:pPr marL="342900" marR="378460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Подается</a:t>
            </a:r>
            <a:r>
              <a:rPr lang="ru-RU" sz="2200" kern="100" spc="-7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z="2200" kern="100" spc="-65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день</a:t>
            </a:r>
            <a:r>
              <a:rPr lang="ru-RU" sz="2200" kern="100" spc="-65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проведения экзамена до выхода из ППЭ</a:t>
            </a:r>
            <a:endParaRPr lang="ru-RU" sz="2200" kern="100" dirty="0">
              <a:effectLst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415290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Подается</a:t>
            </a:r>
            <a:r>
              <a:rPr lang="ru-RU" sz="2200" kern="100" spc="-95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уполномоченному представителю ГЭК в ППЭ</a:t>
            </a:r>
            <a:endParaRPr lang="ru-RU" sz="2200" kern="100" dirty="0">
              <a:effectLst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63830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z="2200" kern="100" spc="-95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удовлетворении</a:t>
            </a:r>
            <a:r>
              <a:rPr lang="ru-RU" sz="2200" kern="100" spc="-9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участнику предоставляется возможность сдать экзамен </a:t>
            </a:r>
          </a:p>
          <a:p>
            <a:pPr marR="163830" lvl="0">
              <a:lnSpc>
                <a:spcPct val="107000"/>
              </a:lnSpc>
              <a:spcAft>
                <a:spcPts val="800"/>
              </a:spcAft>
              <a:buSzPts val="1600"/>
              <a:tabLst>
                <a:tab pos="548640" algn="l"/>
                <a:tab pos="549275" algn="l"/>
              </a:tabLst>
            </a:pPr>
            <a:r>
              <a:rPr lang="ru-RU" sz="2200" kern="100" dirty="0">
                <a:solidFill>
                  <a:srgbClr val="000000"/>
                </a:solidFill>
                <a:ea typeface="Symbol" panose="05050102010706020507" pitchFamily="18" charset="2"/>
                <a:cs typeface="Symbol" panose="05050102010706020507" pitchFamily="18" charset="2"/>
              </a:rPr>
              <a:t>   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в другой день.</a:t>
            </a:r>
            <a:endParaRPr lang="ru-RU" sz="2200" kern="100" dirty="0">
              <a:effectLst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200" kern="100" dirty="0">
                <a:effectLst/>
                <a:ea typeface="Calibri" panose="020F0502020204030204" pitchFamily="34" charset="0"/>
                <a:cs typeface="Kokila" panose="01010601010101010101" pitchFamily="2"/>
              </a:rPr>
              <a:t> 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EAEE96-F501-46A1-90EF-C3EBE46603D4}"/>
              </a:ext>
            </a:extLst>
          </p:cNvPr>
          <p:cNvSpPr/>
          <p:nvPr/>
        </p:nvSpPr>
        <p:spPr>
          <a:xfrm>
            <a:off x="5574323" y="1477108"/>
            <a:ext cx="5697734" cy="4721469"/>
          </a:xfrm>
          <a:prstGeom prst="rect">
            <a:avLst/>
          </a:prstGeom>
          <a:solidFill>
            <a:srgbClr val="ECF3FA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2075">
              <a:spcBef>
                <a:spcPts val="355"/>
              </a:spcBef>
              <a:spcAft>
                <a:spcPts val="0"/>
              </a:spcAft>
            </a:pPr>
            <a:endParaRPr lang="ru-RU" sz="2200" b="1" dirty="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pPr marL="92075">
              <a:spcBef>
                <a:spcPts val="355"/>
              </a:spcBef>
              <a:spcAft>
                <a:spcPts val="0"/>
              </a:spcAft>
            </a:pPr>
            <a:endParaRPr lang="ru-RU" sz="2200" b="1" dirty="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pPr marL="92075">
              <a:spcBef>
                <a:spcPts val="355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Апелляция</a:t>
            </a:r>
            <a:r>
              <a:rPr lang="ru-RU" sz="2200" b="1" spc="-65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о</a:t>
            </a:r>
            <a:r>
              <a:rPr lang="ru-RU" sz="2200" b="1" spc="-7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несогласии</a:t>
            </a:r>
            <a:r>
              <a:rPr lang="ru-RU" sz="2200" b="1" spc="-7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marL="92075">
              <a:spcBef>
                <a:spcPts val="355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с выставленными баллами</a:t>
            </a:r>
            <a:endParaRPr lang="ru-RU" sz="2200" b="1" dirty="0">
              <a:effectLst/>
              <a:ea typeface="Calibri" panose="020F0502020204030204" pitchFamily="34" charset="0"/>
            </a:endParaRPr>
          </a:p>
          <a:p>
            <a:pPr marL="342900" marR="758825" lvl="0" indent="-342900">
              <a:lnSpc>
                <a:spcPct val="107000"/>
              </a:lnSpc>
              <a:spcBef>
                <a:spcPts val="5"/>
              </a:spcBef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Подается</a:t>
            </a:r>
            <a:r>
              <a:rPr lang="ru-RU" sz="2200" kern="100" spc="-7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z="2200" kern="100" spc="-7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течение</a:t>
            </a:r>
            <a:r>
              <a:rPr lang="ru-RU" sz="2200" kern="100" spc="-7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двух рабочих дней после</a:t>
            </a:r>
            <a:r>
              <a:rPr lang="ru-RU" sz="2200" kern="100" dirty="0"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Kokila" panose="01010601010101010101" pitchFamily="2"/>
              </a:rPr>
              <a:t>официального</a:t>
            </a:r>
            <a:r>
              <a:rPr lang="ru-RU" sz="2200" kern="100" spc="-95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Kokila" panose="01010601010101010101" pitchFamily="2"/>
              </a:rPr>
              <a:t>дня</a:t>
            </a:r>
            <a:r>
              <a:rPr lang="ru-RU" sz="2200" kern="100" spc="-9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Kokila" panose="01010601010101010101" pitchFamily="2"/>
              </a:rPr>
              <a:t>объявления </a:t>
            </a:r>
            <a:r>
              <a:rPr lang="ru-RU" sz="2200" kern="100" spc="-1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Kokila" panose="01010601010101010101" pitchFamily="2"/>
              </a:rPr>
              <a:t>результатов.</a:t>
            </a:r>
            <a:endParaRPr lang="ru-RU" sz="2200" kern="100" dirty="0">
              <a:effectLst/>
              <a:ea typeface="Calibri" panose="020F0502020204030204" pitchFamily="34" charset="0"/>
              <a:cs typeface="Kokila" panose="01010601010101010101" pitchFamily="2"/>
            </a:endParaRPr>
          </a:p>
          <a:p>
            <a:pPr marL="342900" marR="150495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Подается в образовательную организацию</a:t>
            </a:r>
            <a:r>
              <a:rPr lang="ru-RU" sz="2200" kern="100" spc="-95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z="2200" kern="100" spc="-9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конфликтную </a:t>
            </a:r>
            <a:r>
              <a:rPr lang="ru-RU" sz="2200" kern="100" spc="-1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комиссию.</a:t>
            </a:r>
            <a:endParaRPr lang="ru-RU" sz="2200" kern="100" dirty="0">
              <a:effectLst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21920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При удовлетворении баллы могут</a:t>
            </a:r>
            <a:r>
              <a:rPr lang="ru-RU" sz="2200" kern="100" spc="-95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измениться</a:t>
            </a:r>
            <a:r>
              <a:rPr lang="ru-RU" sz="2200" kern="100" spc="-9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(увеличиться, уменьшиться) или остаться без </a:t>
            </a:r>
            <a:r>
              <a:rPr lang="ru-RU" sz="2200" kern="100" spc="-10" dirty="0">
                <a:solidFill>
                  <a:srgbClr val="000000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изменений.</a:t>
            </a:r>
            <a:endParaRPr lang="ru-RU" sz="2200" kern="100" dirty="0">
              <a:effectLst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200" kern="100" dirty="0">
                <a:effectLst/>
                <a:ea typeface="Calibri" panose="020F0502020204030204" pitchFamily="34" charset="0"/>
                <a:cs typeface="Kokila" panose="01010601010101010101" pitchFamily="2"/>
              </a:rPr>
              <a:t> </a:t>
            </a:r>
          </a:p>
        </p:txBody>
      </p:sp>
      <p:sp>
        <p:nvSpPr>
          <p:cNvPr id="8" name="Заголовок 4">
            <a:extLst>
              <a:ext uri="{FF2B5EF4-FFF2-40B4-BE49-F238E27FC236}">
                <a16:creationId xmlns:a16="http://schemas.microsoft.com/office/drawing/2014/main" id="{036976EE-782C-9C26-9E11-C576466A770F}"/>
              </a:ext>
            </a:extLst>
          </p:cNvPr>
          <p:cNvSpPr txBox="1">
            <a:spLocks/>
          </p:cNvSpPr>
          <p:nvPr/>
        </p:nvSpPr>
        <p:spPr>
          <a:xfrm>
            <a:off x="781508" y="390729"/>
            <a:ext cx="105156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Об апелляции</a:t>
            </a:r>
          </a:p>
        </p:txBody>
      </p:sp>
    </p:spTree>
    <p:extLst>
      <p:ext uri="{BB962C8B-B14F-4D97-AF65-F5344CB8AC3E}">
        <p14:creationId xmlns:p14="http://schemas.microsoft.com/office/powerpoint/2010/main" val="3889941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5700128B-6855-C5CE-AB4E-FD7A4FFC874F}"/>
              </a:ext>
            </a:extLst>
          </p:cNvPr>
          <p:cNvSpPr/>
          <p:nvPr/>
        </p:nvSpPr>
        <p:spPr>
          <a:xfrm>
            <a:off x="196361" y="16477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0CD9FF-5284-4C58-9080-CD3772BDC6D3}"/>
              </a:ext>
            </a:extLst>
          </p:cNvPr>
          <p:cNvSpPr txBox="1"/>
          <p:nvPr/>
        </p:nvSpPr>
        <p:spPr>
          <a:xfrm>
            <a:off x="781508" y="1544839"/>
            <a:ext cx="10515600" cy="45243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/>
              <a:t>Необходимо сдать ЕГЭ, не ниже минимальных баллов по  русскому языку и математике. Пересдавать можно только один основной предмет один раз.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/>
              <a:t>Если не сдали хотя бы один из обязательных предметов, то получаете справку об окончании школы, а ЕГЭ можно будет сдать через год!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/>
              <a:t>Результаты ЕГЭ не влияют на аттестат.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/>
              <a:t>Но влияют на получение </a:t>
            </a:r>
            <a:r>
              <a:rPr lang="ru-RU" sz="2400" dirty="0" smtClean="0"/>
              <a:t>медалей</a:t>
            </a:r>
            <a:r>
              <a:rPr lang="ru-RU" sz="2400" dirty="0"/>
              <a:t>: «За особые успехи в учении» I степени (ЕГЭ русский от 70 баллов. Математика профиль или предмет по выбору от 70 баллов).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/>
              <a:t>« За особые успехи в учении» II степени» (ЕГЭ русский от 60 баллов. Математика профиль или предмет по выбору от 60 баллов).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1957D81-F794-8408-28F4-D69FF5772471}"/>
              </a:ext>
            </a:extLst>
          </p:cNvPr>
          <p:cNvSpPr txBox="1">
            <a:spLocks/>
          </p:cNvSpPr>
          <p:nvPr/>
        </p:nvSpPr>
        <p:spPr>
          <a:xfrm>
            <a:off x="781508" y="390729"/>
            <a:ext cx="105156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Как ЕГЭ влияет на аттестат?</a:t>
            </a:r>
          </a:p>
        </p:txBody>
      </p:sp>
    </p:spTree>
    <p:extLst>
      <p:ext uri="{BB962C8B-B14F-4D97-AF65-F5344CB8AC3E}">
        <p14:creationId xmlns:p14="http://schemas.microsoft.com/office/powerpoint/2010/main" val="3632473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EEF6A7A6-157E-7BA5-05B0-A8FCB287A69C}"/>
              </a:ext>
            </a:extLst>
          </p:cNvPr>
          <p:cNvSpPr/>
          <p:nvPr/>
        </p:nvSpPr>
        <p:spPr>
          <a:xfrm>
            <a:off x="196361" y="16477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876F8B-3F81-4E42-8FD9-03FE7D3CF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1508" y="1485273"/>
            <a:ext cx="3214422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sz="2800" dirty="0"/>
              <a:t>Систематичность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E6EC8C-CEB7-4B95-AAE0-1957B46A196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81508" y="2061536"/>
            <a:ext cx="3214422" cy="4154626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400" dirty="0"/>
              <a:t>Не оставляйте на последний день, начинайте готовиться сейчас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dirty="0"/>
              <a:t>с осени.</a:t>
            </a:r>
          </a:p>
          <a:p>
            <a:pPr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400" dirty="0"/>
              <a:t>Участвуйте в пробных экзамена.</a:t>
            </a:r>
          </a:p>
          <a:p>
            <a:pPr indent="-3429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400" dirty="0"/>
              <a:t>Ведите дневник ошибок и повторяйте наиболее трудные темы.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58A4AD-ECCF-4693-B74C-F809D899E5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34622" y="1485273"/>
            <a:ext cx="3310128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sz="2800" dirty="0"/>
              <a:t>Режим дня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CEF7DEC-A0AD-4E54-A66D-ED499212A072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234621" y="2061535"/>
            <a:ext cx="3310128" cy="4154625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400" dirty="0"/>
              <a:t>Просыпайтесь и ложитесь в одно и то же время.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400" dirty="0"/>
              <a:t>Между подготовкой делайте перерывы.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400" dirty="0"/>
              <a:t>Обязательно выходите на свежий воздух на прогулку.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6BDA890D-9E43-408A-ABF2-7E8E97F403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70380" y="1485273"/>
            <a:ext cx="3526728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sz="2800" dirty="0"/>
              <a:t>Режим питания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71B2B491-A314-4A25-B0C9-6025BCBE9157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770380" y="2061536"/>
            <a:ext cx="3526728" cy="4154624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400" dirty="0"/>
              <a:t>Полноценное питание залог Вашего здоровья.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400" dirty="0"/>
              <a:t>Не волнуйтесь, у Вас всё получится.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400" dirty="0"/>
              <a:t>Всегда придут на помощь учителя </a:t>
            </a:r>
          </a:p>
          <a:p>
            <a:pPr algn="l"/>
            <a:r>
              <a:rPr lang="ru-RU" sz="2400" dirty="0"/>
              <a:t>   и Ваши родители.</a:t>
            </a:r>
          </a:p>
        </p:txBody>
      </p:sp>
      <p:sp>
        <p:nvSpPr>
          <p:cNvPr id="12" name="Заголовок 4">
            <a:extLst>
              <a:ext uri="{FF2B5EF4-FFF2-40B4-BE49-F238E27FC236}">
                <a16:creationId xmlns:a16="http://schemas.microsoft.com/office/drawing/2014/main" id="{89F68B44-44DF-3BBA-6C57-02CCCE6F85B8}"/>
              </a:ext>
            </a:extLst>
          </p:cNvPr>
          <p:cNvSpPr txBox="1">
            <a:spLocks/>
          </p:cNvSpPr>
          <p:nvPr/>
        </p:nvSpPr>
        <p:spPr>
          <a:xfrm>
            <a:off x="781508" y="390729"/>
            <a:ext cx="105156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Как готовиться?</a:t>
            </a:r>
          </a:p>
        </p:txBody>
      </p:sp>
    </p:spTree>
    <p:extLst>
      <p:ext uri="{BB962C8B-B14F-4D97-AF65-F5344CB8AC3E}">
        <p14:creationId xmlns:p14="http://schemas.microsoft.com/office/powerpoint/2010/main" val="942332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973DD3D0-7C53-5924-CD08-64E3FFA8E0CE}"/>
              </a:ext>
            </a:extLst>
          </p:cNvPr>
          <p:cNvSpPr/>
          <p:nvPr/>
        </p:nvSpPr>
        <p:spPr>
          <a:xfrm>
            <a:off x="196361" y="16477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7815B-1D70-4C44-8798-A4C02086B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326" y="5449153"/>
            <a:ext cx="7857345" cy="6615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Успехов Вам!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4140F5-BE7E-36B6-B265-9A1147159AC3}"/>
              </a:ext>
            </a:extLst>
          </p:cNvPr>
          <p:cNvSpPr txBox="1"/>
          <p:nvPr/>
        </p:nvSpPr>
        <p:spPr>
          <a:xfrm>
            <a:off x="781508" y="1687825"/>
            <a:ext cx="10515600" cy="34778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До конца текущего года: определиться с предметами, зарегистрироваться, изучить спецификации.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За 4–6 месяцев: составить индивидуальные планы, посещать курсы при необходимости, начать регулярную практику.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За 1 месяц: проходить полные пробные варианты, выработать стратегию по времени.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За неделю: проверить документы, маршрут, собрать запасные ручки и прозрачный пенал.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За день: лёгкий завтрак, спокойствие, уточнить время и пункт проведения.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/>
              <a:t>Контакты классного руководителя для помощи и экстренной связи: укажите школьный телефон и электронную почту (конкретные контакты класса, школы).</a:t>
            </a:r>
          </a:p>
        </p:txBody>
      </p:sp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8141BECC-675E-0632-012B-421C025CECCB}"/>
              </a:ext>
            </a:extLst>
          </p:cNvPr>
          <p:cNvSpPr txBox="1">
            <a:spLocks/>
          </p:cNvSpPr>
          <p:nvPr/>
        </p:nvSpPr>
        <p:spPr>
          <a:xfrm>
            <a:off x="781508" y="390729"/>
            <a:ext cx="105156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Чек лист подготовки и план действий</a:t>
            </a:r>
          </a:p>
        </p:txBody>
      </p:sp>
    </p:spTree>
    <p:extLst>
      <p:ext uri="{BB962C8B-B14F-4D97-AF65-F5344CB8AC3E}">
        <p14:creationId xmlns:p14="http://schemas.microsoft.com/office/powerpoint/2010/main" val="399625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D734E0D4-58C2-9D6C-011B-A8BE74B4BE7A}"/>
              </a:ext>
            </a:extLst>
          </p:cNvPr>
          <p:cNvSpPr/>
          <p:nvPr/>
        </p:nvSpPr>
        <p:spPr>
          <a:xfrm>
            <a:off x="202222" y="19343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9D68B11-445E-2D8E-570E-06858D10C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0292"/>
            <a:ext cx="10515600" cy="1019908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Нормативная база</a:t>
            </a:r>
            <a:r>
              <a:rPr lang="ru-RU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9B2B1E-4E95-BBA4-D57A-F0B61365FD8B}"/>
              </a:ext>
            </a:extLst>
          </p:cNvPr>
          <p:cNvSpPr txBox="1"/>
          <p:nvPr/>
        </p:nvSpPr>
        <p:spPr>
          <a:xfrm>
            <a:off x="1281793" y="1825625"/>
            <a:ext cx="10072008" cy="44012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/>
              <a:t>Приказ от 04.04.2023 г. №233/552</a:t>
            </a:r>
          </a:p>
          <a:p>
            <a:r>
              <a:rPr lang="ru-RU" sz="2800" dirty="0"/>
              <a:t>«О порядке проведения государственной итоговой аттестации по образовательным программам среднего общего образования, утвержденным».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/>
              <a:t>Федеральный закон от 29.12.2012 № 273-ФЗ «Об образовании в Российской Федерации».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/>
              <a:t>Приказ от 09.02.2024 № 89/208</a:t>
            </a:r>
          </a:p>
          <a:p>
            <a:r>
              <a:rPr lang="ru-RU" sz="2800" dirty="0"/>
              <a:t>«Об особенностях проведения ГИА, формы проведения ГИА и условий допуска к ней в 2023/24, 2024/25, 2025/26 учебных годах».</a:t>
            </a:r>
          </a:p>
        </p:txBody>
      </p:sp>
    </p:spTree>
    <p:extLst>
      <p:ext uri="{BB962C8B-B14F-4D97-AF65-F5344CB8AC3E}">
        <p14:creationId xmlns:p14="http://schemas.microsoft.com/office/powerpoint/2010/main" val="375133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F7354B94-0A2D-DE88-C1C6-585A754B1FC0}"/>
              </a:ext>
            </a:extLst>
          </p:cNvPr>
          <p:cNvSpPr/>
          <p:nvPr/>
        </p:nvSpPr>
        <p:spPr>
          <a:xfrm>
            <a:off x="202222" y="19343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A397F7-CFE1-4AC3-9107-BC436B816F27}"/>
              </a:ext>
            </a:extLst>
          </p:cNvPr>
          <p:cNvSpPr txBox="1"/>
          <p:nvPr/>
        </p:nvSpPr>
        <p:spPr>
          <a:xfrm>
            <a:off x="838200" y="1720840"/>
            <a:ext cx="10515600" cy="44012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i="0" dirty="0">
                <a:solidFill>
                  <a:srgbClr val="1A1A1A"/>
                </a:solidFill>
                <a:effectLst/>
              </a:rPr>
              <a:t>Государственная итоговая аттестация по образовательным программам среднего общего образования (ГИА</a:t>
            </a:r>
            <a:r>
              <a:rPr lang="ru-RU" sz="2800" dirty="0">
                <a:solidFill>
                  <a:srgbClr val="1A1A1A"/>
                </a:solidFill>
              </a:rPr>
              <a:t>-</a:t>
            </a:r>
            <a:r>
              <a:rPr lang="ru-RU" sz="2800" i="0" dirty="0">
                <a:solidFill>
                  <a:srgbClr val="1A1A1A"/>
                </a:solidFill>
                <a:effectLst/>
              </a:rPr>
              <a:t>11), </a:t>
            </a:r>
            <a:r>
              <a:rPr lang="ru-RU" sz="2800" b="1" i="0" dirty="0">
                <a:solidFill>
                  <a:srgbClr val="1A1A1A"/>
                </a:solidFill>
                <a:effectLst/>
              </a:rPr>
              <a:t>является обязательной</a:t>
            </a:r>
            <a:r>
              <a:rPr lang="ru-RU" sz="2800" b="1" dirty="0">
                <a:solidFill>
                  <a:srgbClr val="1A1A1A"/>
                </a:solidFill>
              </a:rPr>
              <a:t>! 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FF0000"/>
                </a:solidFill>
              </a:rPr>
              <a:t>Для получения аттестата о среднем общем образовании необходимо сдать </a:t>
            </a:r>
            <a:r>
              <a:rPr lang="ru-RU" sz="2800" u="sng" dirty="0">
                <a:solidFill>
                  <a:srgbClr val="FF0000"/>
                </a:solidFill>
              </a:rPr>
              <a:t>математику и русский язык</a:t>
            </a:r>
            <a:r>
              <a:rPr lang="ru-RU" sz="2800" dirty="0">
                <a:solidFill>
                  <a:srgbClr val="1A1A1A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ru-RU" sz="2800" i="0" dirty="0">
                <a:solidFill>
                  <a:srgbClr val="1A1A1A"/>
                </a:solidFill>
                <a:effectLst/>
              </a:rPr>
              <a:t>Для продолжения обучения в высшем учебном заведении необходимо выбрать учебные предметы, которые нужны </a:t>
            </a:r>
            <a:r>
              <a:rPr lang="ru-RU" sz="2800" dirty="0">
                <a:solidFill>
                  <a:srgbClr val="1A1A1A"/>
                </a:solidFill>
              </a:rPr>
              <a:t>для поступления в это учреждение, сдать их в форме ЕГЭ.</a:t>
            </a:r>
            <a:endParaRPr lang="ru-RU" sz="2800" i="0" dirty="0">
              <a:solidFill>
                <a:srgbClr val="1A1A1A"/>
              </a:solidFill>
              <a:effectLst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ru-RU" sz="2800" i="0" dirty="0">
                <a:solidFill>
                  <a:srgbClr val="1A1A1A"/>
                </a:solidFill>
                <a:effectLst/>
              </a:rPr>
              <a:t>Экзамены по всем учебным предметам (за исключением иностранных языков) проводятся на русском языке.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F1CF9E8-0AFD-31C1-8E32-A64D3D0A41E8}"/>
              </a:ext>
            </a:extLst>
          </p:cNvPr>
          <p:cNvSpPr txBox="1">
            <a:spLocks/>
          </p:cNvSpPr>
          <p:nvPr/>
        </p:nvSpPr>
        <p:spPr>
          <a:xfrm>
            <a:off x="838200" y="580292"/>
            <a:ext cx="10515600" cy="101990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tx1"/>
                </a:solidFill>
              </a:rPr>
              <a:t>Обязательно нужно сдавать ГИА?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87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B7BCF338-E24F-7D60-F5CE-C5D09F2BFD5F}"/>
              </a:ext>
            </a:extLst>
          </p:cNvPr>
          <p:cNvSpPr/>
          <p:nvPr/>
        </p:nvSpPr>
        <p:spPr>
          <a:xfrm>
            <a:off x="202222" y="19343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8199E-4D59-4EE1-89D7-46EF2CEFE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740877"/>
            <a:ext cx="3219551" cy="101990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i="0" dirty="0">
                <a:solidFill>
                  <a:srgbClr val="1A1A1A"/>
                </a:solidFill>
                <a:effectLst/>
              </a:rPr>
              <a:t>Единый государственный экзамен (</a:t>
            </a:r>
            <a:r>
              <a:rPr lang="ru-RU" b="1" i="0" dirty="0">
                <a:solidFill>
                  <a:srgbClr val="1A1A1A"/>
                </a:solidFill>
                <a:effectLst/>
              </a:rPr>
              <a:t>ЕГЭ</a:t>
            </a:r>
            <a:r>
              <a:rPr lang="ru-RU" b="0" i="0" dirty="0">
                <a:solidFill>
                  <a:srgbClr val="1A1A1A"/>
                </a:solidFill>
                <a:effectLst/>
              </a:rPr>
              <a:t>)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25C329-9636-4C6B-8AA6-48D98AF5C2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38199" y="2841880"/>
            <a:ext cx="3219551" cy="3497373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/>
              <a:t>Сдают обучающиеся, не имеющие академической задолженности,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/>
              <a:t>в том числе за итоговое сочинение (изложение), и  выполнившие учебный план полностью за весь курс школы.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85B793-2641-4150-AEA1-10A9477D7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175215" y="1740877"/>
            <a:ext cx="3630098" cy="101990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dirty="0">
                <a:solidFill>
                  <a:srgbClr val="1A1A1A"/>
                </a:solidFill>
              </a:rPr>
              <a:t>Г</a:t>
            </a:r>
            <a:r>
              <a:rPr lang="ru-RU" b="0" i="0" dirty="0">
                <a:solidFill>
                  <a:srgbClr val="1A1A1A"/>
                </a:solidFill>
                <a:effectLst/>
              </a:rPr>
              <a:t>осударственный выпускной экзамен (</a:t>
            </a:r>
            <a:r>
              <a:rPr lang="ru-RU" b="1" i="0" dirty="0">
                <a:solidFill>
                  <a:srgbClr val="1A1A1A"/>
                </a:solidFill>
                <a:effectLst/>
              </a:rPr>
              <a:t>ГВЭ</a:t>
            </a:r>
            <a:r>
              <a:rPr lang="ru-RU" b="0" i="0" dirty="0">
                <a:solidFill>
                  <a:srgbClr val="1A1A1A"/>
                </a:solidFill>
                <a:effectLst/>
              </a:rPr>
              <a:t>)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A72A089-BC37-4BFE-943E-4D5AA7A83A7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175215" y="2841880"/>
            <a:ext cx="3630098" cy="3497373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/>
            <a:r>
              <a:rPr lang="ru-RU" sz="2200" dirty="0">
                <a:solidFill>
                  <a:srgbClr val="1A1A1A"/>
                </a:solidFill>
              </a:rPr>
              <a:t>Сдают лица с</a:t>
            </a:r>
            <a:r>
              <a:rPr lang="ru-RU" sz="2200" b="0" i="0" dirty="0">
                <a:solidFill>
                  <a:srgbClr val="1A1A1A"/>
                </a:solidFill>
                <a:effectLst/>
              </a:rPr>
              <a:t> ограниченными возможностями здоровья, дети-инвалиды. Результаты ГВЭ</a:t>
            </a:r>
            <a:r>
              <a:rPr lang="ru-RU" sz="2200" b="1" i="0" dirty="0">
                <a:solidFill>
                  <a:srgbClr val="1A1A1A"/>
                </a:solidFill>
                <a:effectLst/>
              </a:rPr>
              <a:t> </a:t>
            </a:r>
            <a:r>
              <a:rPr lang="ru-RU" sz="2200" b="1" i="0" dirty="0">
                <a:solidFill>
                  <a:srgbClr val="FF0000"/>
                </a:solidFill>
                <a:effectLst/>
              </a:rPr>
              <a:t>не учитываются при поступлении </a:t>
            </a:r>
            <a:r>
              <a:rPr lang="ru-RU" sz="2200" i="0" dirty="0">
                <a:effectLst/>
              </a:rPr>
              <a:t>в</a:t>
            </a:r>
            <a:r>
              <a:rPr lang="ru-RU" sz="2200" b="1" i="0" dirty="0">
                <a:solidFill>
                  <a:srgbClr val="FF0000"/>
                </a:solidFill>
                <a:effectLst/>
              </a:rPr>
              <a:t> </a:t>
            </a:r>
            <a:r>
              <a:rPr lang="ru-RU" sz="2200" b="0" i="0" dirty="0">
                <a:solidFill>
                  <a:srgbClr val="1A1A1A"/>
                </a:solidFill>
                <a:effectLst/>
              </a:rPr>
              <a:t>организации высшего образования.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b="0" i="0" dirty="0">
                <a:solidFill>
                  <a:srgbClr val="1A1A1A"/>
                </a:solidFill>
                <a:effectLst/>
              </a:rPr>
              <a:t>Экзамены проводятся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b="0" i="0" dirty="0">
                <a:solidFill>
                  <a:srgbClr val="1A1A1A"/>
                </a:solidFill>
                <a:effectLst/>
              </a:rPr>
              <a:t>в </a:t>
            </a:r>
            <a:r>
              <a:rPr lang="ru-RU" sz="2200" dirty="0">
                <a:solidFill>
                  <a:srgbClr val="1A1A1A"/>
                </a:solidFill>
              </a:rPr>
              <a:t>форме ЕГЭ или ГИА.</a:t>
            </a:r>
            <a:r>
              <a:rPr lang="ru-RU" sz="2200" b="0" i="0" dirty="0">
                <a:solidFill>
                  <a:srgbClr val="1A1A1A"/>
                </a:solidFill>
                <a:effectLst/>
              </a:rPr>
              <a:t> </a:t>
            </a:r>
          </a:p>
        </p:txBody>
      </p:sp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03DCD8B8-27E2-C268-A146-AE1D12661290}"/>
              </a:ext>
            </a:extLst>
          </p:cNvPr>
          <p:cNvSpPr txBox="1">
            <a:spLocks/>
          </p:cNvSpPr>
          <p:nvPr/>
        </p:nvSpPr>
        <p:spPr>
          <a:xfrm>
            <a:off x="838200" y="580292"/>
            <a:ext cx="10515600" cy="101990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Формы проведения ГИА-11</a:t>
            </a:r>
          </a:p>
        </p:txBody>
      </p:sp>
      <p:pic>
        <p:nvPicPr>
          <p:cNvPr id="17" name="Рисунок 16">
            <a:hlinkClick r:id="rId2"/>
            <a:extLst>
              <a:ext uri="{FF2B5EF4-FFF2-40B4-BE49-F238E27FC236}">
                <a16:creationId xmlns:a16="http://schemas.microsoft.com/office/drawing/2014/main" id="{0B475322-E15B-118A-4FBB-49F7F24120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59" t="4836" r="14435" b="767"/>
          <a:stretch>
            <a:fillRect/>
          </a:stretch>
        </p:blipFill>
        <p:spPr>
          <a:xfrm>
            <a:off x="7922777" y="1740877"/>
            <a:ext cx="3431023" cy="466871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8364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3004E33A-BB13-66C2-95DB-2A943BBDC2F8}"/>
              </a:ext>
            </a:extLst>
          </p:cNvPr>
          <p:cNvSpPr/>
          <p:nvPr/>
        </p:nvSpPr>
        <p:spPr>
          <a:xfrm>
            <a:off x="202222" y="19343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309B88-2996-4E57-8F40-267AE8F4E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1695" y="1750106"/>
            <a:ext cx="2963196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dirty="0">
                <a:solidFill>
                  <a:srgbClr val="000000"/>
                </a:solidFill>
                <a:effectLst/>
              </a:rPr>
              <a:t>Досрочный период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4F7C3752-306D-4A59-A365-78BD5FEFFC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390290" y="2516566"/>
            <a:ext cx="2944601" cy="273492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l"/>
            <a:r>
              <a:rPr lang="ru-RU" sz="2400" dirty="0"/>
              <a:t>С 21 марта по 21 апреля 2026 года</a:t>
            </a:r>
          </a:p>
          <a:p>
            <a:pPr algn="l"/>
            <a:r>
              <a:rPr lang="ru-RU" sz="2400" b="1" dirty="0"/>
              <a:t>Резервные дни:</a:t>
            </a:r>
          </a:p>
          <a:p>
            <a:pPr algn="l"/>
            <a:r>
              <a:rPr lang="ru-RU" sz="2400" dirty="0"/>
              <a:t>С 14 апреля по 21 апреля 2026 года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5294D10-AB46-45F7-8EB5-CD6356B02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76853" y="1750106"/>
            <a:ext cx="3804421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dirty="0">
                <a:solidFill>
                  <a:srgbClr val="000000"/>
                </a:solidFill>
                <a:effectLst/>
              </a:rPr>
              <a:t>Основной период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9EC384B-A2A3-4483-9D1D-BF089BD6054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7576853" y="2516566"/>
            <a:ext cx="3843054" cy="273492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dirty="0"/>
              <a:t>С 23 мая по 07 июня 2026 года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b="1" dirty="0"/>
              <a:t>Резервные дни: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dirty="0"/>
              <a:t>С 16 июня по 23 июня.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b="1" dirty="0"/>
              <a:t>Дополнительный период: </a:t>
            </a:r>
            <a:r>
              <a:rPr lang="ru-RU" sz="2400" dirty="0"/>
              <a:t>с 4 сентября по 23 сентября 2026 года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C5898A5-A761-4CA9-9907-1CB8F99E16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50106"/>
            <a:ext cx="3310128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Итоговое сочинение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BF4FAB1A-F3AC-4256-BB98-0898D3588A7D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38200" y="2516566"/>
            <a:ext cx="3310128" cy="273492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r>
              <a:rPr lang="ru-RU" sz="2400" dirty="0"/>
              <a:t>(изложение)</a:t>
            </a:r>
          </a:p>
          <a:p>
            <a:r>
              <a:rPr lang="ru-RU" sz="2400" dirty="0"/>
              <a:t>03.12.2025 </a:t>
            </a:r>
          </a:p>
          <a:p>
            <a:r>
              <a:rPr lang="ru-RU" sz="2400" b="1" dirty="0"/>
              <a:t>Резервные дни</a:t>
            </a:r>
          </a:p>
          <a:p>
            <a:r>
              <a:rPr lang="ru-RU" sz="2400" dirty="0"/>
              <a:t>04.02.2026 </a:t>
            </a:r>
          </a:p>
          <a:p>
            <a:r>
              <a:rPr lang="ru-RU" sz="2400" dirty="0"/>
              <a:t>08.04.2026</a:t>
            </a:r>
          </a:p>
        </p:txBody>
      </p:sp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55876C30-8C03-DAC0-9088-C8542C29A113}"/>
              </a:ext>
            </a:extLst>
          </p:cNvPr>
          <p:cNvSpPr txBox="1">
            <a:spLocks/>
          </p:cNvSpPr>
          <p:nvPr/>
        </p:nvSpPr>
        <p:spPr>
          <a:xfrm>
            <a:off x="838200" y="580292"/>
            <a:ext cx="10515600" cy="101990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Когда пройдут экзамены в 2026 году?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A78418E6-320A-354E-94DB-14B3D0C5EAC4}"/>
              </a:ext>
            </a:extLst>
          </p:cNvPr>
          <p:cNvSpPr txBox="1">
            <a:spLocks/>
          </p:cNvSpPr>
          <p:nvPr/>
        </p:nvSpPr>
        <p:spPr>
          <a:xfrm>
            <a:off x="838200" y="5441692"/>
            <a:ext cx="10581707" cy="818431"/>
          </a:xfrm>
          <a:prstGeom prst="rect">
            <a:avLst/>
          </a:prstGeo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>
                <a:solidFill>
                  <a:schemeClr val="tx1"/>
                </a:solidFill>
              </a:rPr>
              <a:t>Точное расписание сдачи экзаменов с датами появятся в начале </a:t>
            </a:r>
            <a:r>
              <a:rPr lang="ru-RU" dirty="0" smtClean="0">
                <a:solidFill>
                  <a:schemeClr val="tx1"/>
                </a:solidFill>
              </a:rPr>
              <a:t>мая.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9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8233AD07-4915-5B00-9F05-BFD9D944417D}"/>
              </a:ext>
            </a:extLst>
          </p:cNvPr>
          <p:cNvSpPr/>
          <p:nvPr/>
        </p:nvSpPr>
        <p:spPr>
          <a:xfrm>
            <a:off x="202222" y="19343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CEB22-A0FC-44A0-928E-87BB637B78DE}"/>
              </a:ext>
            </a:extLst>
          </p:cNvPr>
          <p:cNvSpPr txBox="1"/>
          <p:nvPr/>
        </p:nvSpPr>
        <p:spPr>
          <a:xfrm>
            <a:off x="914401" y="1709404"/>
            <a:ext cx="10439399" cy="47089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1" i="0" dirty="0">
                <a:solidFill>
                  <a:srgbClr val="1A1A1A"/>
                </a:solidFill>
                <a:effectLst/>
              </a:rPr>
              <a:t>Итоговое сочинение пройдет 3.12.2025 г.</a:t>
            </a:r>
            <a:r>
              <a:rPr lang="ru-RU" sz="2000" b="1" dirty="0">
                <a:solidFill>
                  <a:srgbClr val="1A1A1A"/>
                </a:solidFill>
              </a:rPr>
              <a:t>, з</a:t>
            </a:r>
            <a:r>
              <a:rPr lang="ru-RU" sz="2000" b="1" i="0" dirty="0">
                <a:solidFill>
                  <a:srgbClr val="1A1A1A"/>
                </a:solidFill>
                <a:effectLst/>
              </a:rPr>
              <a:t>аявление на итоговое сочинение необходимо подать </a:t>
            </a:r>
            <a:r>
              <a:rPr lang="ru-RU" sz="2000" b="1" i="0">
                <a:solidFill>
                  <a:srgbClr val="FF0000"/>
                </a:solidFill>
                <a:effectLst/>
              </a:rPr>
              <a:t>до </a:t>
            </a:r>
            <a:r>
              <a:rPr lang="ru-RU" sz="2000" b="1" smtClean="0">
                <a:solidFill>
                  <a:srgbClr val="FF0000"/>
                </a:solidFill>
              </a:rPr>
              <a:t>24</a:t>
            </a:r>
            <a:r>
              <a:rPr lang="ru-RU" sz="2000" b="1" i="0" smtClean="0">
                <a:solidFill>
                  <a:srgbClr val="FF0000"/>
                </a:solidFill>
                <a:effectLst/>
              </a:rPr>
              <a:t> </a:t>
            </a:r>
            <a:r>
              <a:rPr lang="ru-RU" sz="2000" b="1" i="0" dirty="0">
                <a:solidFill>
                  <a:srgbClr val="FF0000"/>
                </a:solidFill>
                <a:effectLst/>
              </a:rPr>
              <a:t>ноября 2025 года</a:t>
            </a:r>
            <a:r>
              <a:rPr lang="ru-RU" sz="2000" b="1" i="0" dirty="0">
                <a:solidFill>
                  <a:srgbClr val="1A1A1A"/>
                </a:solidFill>
                <a:effectLst/>
              </a:rPr>
              <a:t>!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0" i="0" dirty="0">
                <a:solidFill>
                  <a:srgbClr val="1A1A1A"/>
                </a:solidFill>
                <a:effectLst/>
              </a:rPr>
              <a:t>Для участия в ГИА-11 необходимо подать заявление с указанием выбранных учебных предметов, формой (формами) ГИА-11, сроков участия в ГИА-11 с 1 октября 2025 года </a:t>
            </a:r>
            <a:r>
              <a:rPr lang="ru-RU" sz="2000" b="1" dirty="0">
                <a:solidFill>
                  <a:srgbClr val="FF0000"/>
                </a:solidFill>
              </a:rPr>
              <a:t>п</a:t>
            </a:r>
            <a:r>
              <a:rPr lang="ru-RU" sz="2000" b="1" i="0" dirty="0">
                <a:solidFill>
                  <a:srgbClr val="FF0000"/>
                </a:solidFill>
                <a:effectLst/>
              </a:rPr>
              <a:t>о 1 февраля 2026 года включительно</a:t>
            </a:r>
            <a:r>
              <a:rPr lang="ru-RU" sz="2000" b="0" i="0" dirty="0">
                <a:solidFill>
                  <a:srgbClr val="1A1A1A"/>
                </a:solidFill>
                <a:effectLst/>
              </a:rPr>
              <a:t>: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1A1A1A"/>
                </a:solidFill>
                <a:effectLst/>
              </a:rPr>
              <a:t>Кто подаёт заявление? </a:t>
            </a:r>
            <a:r>
              <a:rPr lang="ru-RU" sz="2000" dirty="0">
                <a:solidFill>
                  <a:srgbClr val="1A1A1A"/>
                </a:solidFill>
              </a:rPr>
              <a:t>В</a:t>
            </a:r>
            <a:r>
              <a:rPr lang="ru-RU" sz="2000" b="0" i="0" dirty="0">
                <a:solidFill>
                  <a:srgbClr val="1A1A1A"/>
                </a:solidFill>
                <a:effectLst/>
              </a:rPr>
              <a:t>ыпускники 11 классов – в общеобразовательных организациях, в которых обучающиеся осваивают образовательные программы среднего общего образования, для экстернов – в образовательных организациях по выбору экстерна. </a:t>
            </a:r>
            <a:r>
              <a:rPr lang="ru-RU" sz="2000" dirty="0">
                <a:solidFill>
                  <a:srgbClr val="1A1A1A"/>
                </a:solidFill>
              </a:rPr>
              <a:t>Заявления подают обучающиеся либо их законные представители!</a:t>
            </a:r>
            <a:endParaRPr lang="ru-RU" sz="2000" b="0" i="0" dirty="0">
              <a:solidFill>
                <a:srgbClr val="1A1A1A"/>
              </a:solidFill>
              <a:effectLst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sz="2000" b="0" i="0" dirty="0">
                <a:solidFill>
                  <a:srgbClr val="1A1A1A"/>
                </a:solidFill>
                <a:effectLst/>
              </a:rPr>
              <a:t> </a:t>
            </a:r>
            <a:r>
              <a:rPr lang="ru-RU" sz="2000" b="1" dirty="0">
                <a:solidFill>
                  <a:srgbClr val="1A1A1A"/>
                </a:solidFill>
              </a:rPr>
              <a:t>Можно ли изменить данные? </a:t>
            </a:r>
            <a:r>
              <a:rPr lang="ru-RU" sz="2000" b="0" i="0" dirty="0">
                <a:solidFill>
                  <a:srgbClr val="1A1A1A"/>
                </a:solidFill>
                <a:effectLst/>
              </a:rPr>
              <a:t>Участники ГИА-11 </a:t>
            </a:r>
            <a:r>
              <a:rPr lang="ru-RU" sz="2000" b="1" i="0" dirty="0">
                <a:solidFill>
                  <a:srgbClr val="1A1A1A"/>
                </a:solidFill>
                <a:effectLst/>
              </a:rPr>
              <a:t>после 1 февраля </a:t>
            </a:r>
            <a:r>
              <a:rPr lang="ru-RU" sz="2000" b="1" i="0" dirty="0">
                <a:solidFill>
                  <a:srgbClr val="FF0000"/>
                </a:solidFill>
                <a:effectLst/>
              </a:rPr>
              <a:t>имеют право изменить(дополнить</a:t>
            </a:r>
            <a:r>
              <a:rPr lang="ru-RU" sz="2000" b="0" i="0" dirty="0">
                <a:solidFill>
                  <a:srgbClr val="1A1A1A"/>
                </a:solidFill>
                <a:effectLst/>
              </a:rPr>
              <a:t>) выбранные учебные предметы, а также изменить форму ГИА-11 и сроки участия в ГИА-11 при наличии уважительных причин, подтвержденных документально. Для этого подают в ГЭК заявления </a:t>
            </a:r>
            <a:r>
              <a:rPr lang="ru-RU" sz="2000" b="1" i="0" dirty="0">
                <a:solidFill>
                  <a:srgbClr val="FF0000"/>
                </a:solidFill>
                <a:effectLst/>
              </a:rPr>
              <a:t>не позднее чем за две недели до начала выбранного экзамена.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D0DAB87-F080-AC49-8B19-11F2301CE078}"/>
              </a:ext>
            </a:extLst>
          </p:cNvPr>
          <p:cNvSpPr txBox="1">
            <a:spLocks/>
          </p:cNvSpPr>
          <p:nvPr/>
        </p:nvSpPr>
        <p:spPr>
          <a:xfrm>
            <a:off x="838200" y="580292"/>
            <a:ext cx="10515600" cy="101990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Когда подавать заявление? </a:t>
            </a:r>
          </a:p>
        </p:txBody>
      </p:sp>
    </p:spTree>
    <p:extLst>
      <p:ext uri="{BB962C8B-B14F-4D97-AF65-F5344CB8AC3E}">
        <p14:creationId xmlns:p14="http://schemas.microsoft.com/office/powerpoint/2010/main" val="227048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EF1C0F23-5599-CF38-4E96-4878BD9BC91D}"/>
              </a:ext>
            </a:extLst>
          </p:cNvPr>
          <p:cNvSpPr/>
          <p:nvPr/>
        </p:nvSpPr>
        <p:spPr>
          <a:xfrm>
            <a:off x="202222" y="19343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AB4A22-BED9-49E5-8763-E854CEF6A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9182"/>
            <a:ext cx="3310128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Что взять с собой?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E01B09-EE82-4482-8138-0F93D05DF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87020" y="2109182"/>
            <a:ext cx="3310128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Что нельзя брать?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F319FD9-43A3-4220-B037-D3940C0944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2778" y="2109182"/>
            <a:ext cx="3310128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Где узнать результат?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5FAA6887-BF02-40A6-A071-B3BFECED848B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38200" y="2685443"/>
            <a:ext cx="3310128" cy="3662601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документ, удостоверяющий личность;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ручка (гелевая или капиллярная) с черными чернилами;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лекарства и питание (если это необходимо);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лекарства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    (при необходимости).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7559F55-FED2-4C12-8A56-544727EE837C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387019" y="2685445"/>
            <a:ext cx="3310128" cy="366260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средства связи;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фото-, аудио- и видеоаппаратура; </a:t>
            </a:r>
            <a:r>
              <a:rPr lang="ru-RU" sz="2000" dirty="0"/>
              <a:t>Э</a:t>
            </a:r>
            <a:r>
              <a:rPr lang="ru-RU" sz="2000" b="0" i="0" u="none" strike="noStrike" baseline="0" dirty="0"/>
              <a:t>ВТ;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с</a:t>
            </a:r>
            <a:r>
              <a:rPr lang="ru-RU" sz="2000" b="0" i="0" u="none" strike="noStrike" baseline="0" dirty="0"/>
              <a:t>правочные материалы;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словари;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заметки и другие средства хранения и передачи информации;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b="0" i="0" u="none" strike="noStrike" baseline="0" dirty="0"/>
              <a:t>тексты литературных произведений</a:t>
            </a:r>
            <a:endParaRPr lang="ru-RU" sz="2000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C4F2839-61E8-4B8E-A706-0613A40216BF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922778" y="2685444"/>
            <a:ext cx="3310128" cy="3662599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в своей образовательной организации или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    по месту регистрации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    на экзамен;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/>
              <a:t>на региональных сайтах или по телефону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    горячей линии.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ru-RU" sz="2000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7A60A655-276C-4A2A-8BA1-BEE34301F43B}"/>
              </a:ext>
            </a:extLst>
          </p:cNvPr>
          <p:cNvSpPr txBox="1">
            <a:spLocks/>
          </p:cNvSpPr>
          <p:nvPr/>
        </p:nvSpPr>
        <p:spPr>
          <a:xfrm>
            <a:off x="838200" y="1358776"/>
            <a:ext cx="10394705" cy="576262"/>
          </a:xfrm>
          <a:prstGeom prst="rect">
            <a:avLst/>
          </a:prstGeo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2400" b="0" kern="1200" cap="all" baseline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chemeClr val="tx1"/>
                </a:solidFill>
              </a:rPr>
              <a:t>Вход в </a:t>
            </a:r>
            <a:r>
              <a:rPr lang="ru-RU" sz="2000" b="1" dirty="0" err="1">
                <a:solidFill>
                  <a:schemeClr val="tx1"/>
                </a:solidFill>
              </a:rPr>
              <a:t>ппэ</a:t>
            </a:r>
            <a:r>
              <a:rPr lang="ru-RU" sz="2000" b="1" dirty="0">
                <a:solidFill>
                  <a:schemeClr val="tx1"/>
                </a:solidFill>
              </a:rPr>
              <a:t> в 9 ч, начало экзамена в 10.00 ч, длительность - 3ч 55 мин</a:t>
            </a:r>
          </a:p>
        </p:txBody>
      </p:sp>
      <p:sp>
        <p:nvSpPr>
          <p:cNvPr id="14" name="Заголовок 4">
            <a:extLst>
              <a:ext uri="{FF2B5EF4-FFF2-40B4-BE49-F238E27FC236}">
                <a16:creationId xmlns:a16="http://schemas.microsoft.com/office/drawing/2014/main" id="{9BA5510A-EE3B-1647-5EA0-860BB83AB973}"/>
              </a:ext>
            </a:extLst>
          </p:cNvPr>
          <p:cNvSpPr txBox="1">
            <a:spLocks/>
          </p:cNvSpPr>
          <p:nvPr/>
        </p:nvSpPr>
        <p:spPr>
          <a:xfrm>
            <a:off x="838200" y="580292"/>
            <a:ext cx="10515600" cy="6858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Итоговое сочинение</a:t>
            </a:r>
          </a:p>
        </p:txBody>
      </p:sp>
    </p:spTree>
    <p:extLst>
      <p:ext uri="{BB962C8B-B14F-4D97-AF65-F5344CB8AC3E}">
        <p14:creationId xmlns:p14="http://schemas.microsoft.com/office/powerpoint/2010/main" val="162788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18BD9807-6BFA-BA82-C3AB-99219C9BADA2}"/>
              </a:ext>
            </a:extLst>
          </p:cNvPr>
          <p:cNvSpPr/>
          <p:nvPr/>
        </p:nvSpPr>
        <p:spPr>
          <a:xfrm>
            <a:off x="196361" y="16477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Надпись 135">
            <a:extLst>
              <a:ext uri="{FF2B5EF4-FFF2-40B4-BE49-F238E27FC236}">
                <a16:creationId xmlns:a16="http://schemas.microsoft.com/office/drawing/2014/main" id="{ECA6E349-67F3-41B2-9C0C-34CCD6964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450" y="1563716"/>
            <a:ext cx="2425981" cy="1810737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Физика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минут 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,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 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инейка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Надпись 136">
            <a:extLst>
              <a:ext uri="{FF2B5EF4-FFF2-40B4-BE49-F238E27FC236}">
                <a16:creationId xmlns:a16="http://schemas.microsoft.com/office/drawing/2014/main" id="{83B811B1-3B15-414D-ADEA-36DBB8BD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5222" y="3662652"/>
            <a:ext cx="1979884" cy="1576388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Обществознание 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.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 предусмотрено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Надпись 137">
            <a:extLst>
              <a:ext uri="{FF2B5EF4-FFF2-40B4-BE49-F238E27FC236}">
                <a16:creationId xmlns:a16="http://schemas.microsoft.com/office/drawing/2014/main" id="{232BF39D-9879-451C-948D-755FFC801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3337" y="1558116"/>
            <a:ext cx="2412326" cy="1780064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Биология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минут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.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,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lang="ru-RU" altLang="ru-RU" sz="1600" b="1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инейка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Надпись 138">
            <a:extLst>
              <a:ext uri="{FF2B5EF4-FFF2-40B4-BE49-F238E27FC236}">
                <a16:creationId xmlns:a16="http://schemas.microsoft.com/office/drawing/2014/main" id="{3942C64B-086F-480B-9E84-93C7F4A7E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5220" y="3687346"/>
            <a:ext cx="1712787" cy="1574156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История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.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 предусмотрено</a:t>
            </a:r>
            <a:endParaRPr kumimoji="0" lang="hi-IN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Надпись 139">
            <a:extLst>
              <a:ext uri="{FF2B5EF4-FFF2-40B4-BE49-F238E27FC236}">
                <a16:creationId xmlns:a16="http://schemas.microsoft.com/office/drawing/2014/main" id="{FA1D4F8A-4D6D-4591-AED9-EED84B529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6775" y="7292975"/>
            <a:ext cx="2332038" cy="2206625"/>
          </a:xfrm>
          <a:prstGeom prst="wedgeRoundRectCallout">
            <a:avLst>
              <a:gd name="adj1" fmla="val -45051"/>
              <a:gd name="adj2" fmla="val 649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Химия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линейка</a:t>
            </a:r>
            <a:endParaRPr kumimoji="0" lang="hi-IN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Надпись 140">
            <a:extLst>
              <a:ext uri="{FF2B5EF4-FFF2-40B4-BE49-F238E27FC236}">
                <a16:creationId xmlns:a16="http://schemas.microsoft.com/office/drawing/2014/main" id="{5AD963E3-BED0-4F7A-A579-3FD8FA240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2563" y="7323138"/>
            <a:ext cx="2201863" cy="2125662"/>
          </a:xfrm>
          <a:prstGeom prst="wedgeRoundRectCallout">
            <a:avLst>
              <a:gd name="adj1" fmla="val -45051"/>
              <a:gd name="adj2" fmla="val 649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Информатка 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 ИКТ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минут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 предусмотрено</a:t>
            </a:r>
            <a:endParaRPr kumimoji="0" lang="hi-IN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Надпись 141">
            <a:extLst>
              <a:ext uri="{FF2B5EF4-FFF2-40B4-BE49-F238E27FC236}">
                <a16:creationId xmlns:a16="http://schemas.microsoft.com/office/drawing/2014/main" id="{FCD9C6A2-3973-4F10-A142-1BC443056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0888" y="7237413"/>
            <a:ext cx="2305050" cy="2282825"/>
          </a:xfrm>
          <a:prstGeom prst="wedgeRoundRectCallout">
            <a:avLst>
              <a:gd name="adj1" fmla="val -45051"/>
              <a:gd name="adj2" fmla="val 649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Литература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Полные тексты художественных произведений.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endParaRPr kumimoji="0" lang="en-US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Надпись 142">
            <a:extLst>
              <a:ext uri="{FF2B5EF4-FFF2-40B4-BE49-F238E27FC236}">
                <a16:creationId xmlns:a16="http://schemas.microsoft.com/office/drawing/2014/main" id="{A43A3C14-2999-497E-AF02-4F45E3050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2264" y="3630398"/>
            <a:ext cx="2337026" cy="1579727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География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lang="ru-RU" altLang="ru-RU" sz="1600" b="1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инейка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,</a:t>
            </a:r>
            <a:r>
              <a:rPr lang="ru-RU" altLang="ru-RU" sz="1600" dirty="0"/>
              <a:t> </a:t>
            </a:r>
            <a:r>
              <a:rPr lang="ru-RU" altLang="ru-RU" sz="1600" b="1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т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ранспортир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Надпись 143">
            <a:extLst>
              <a:ext uri="{FF2B5EF4-FFF2-40B4-BE49-F238E27FC236}">
                <a16:creationId xmlns:a16="http://schemas.microsoft.com/office/drawing/2014/main" id="{02E42AF4-E2C4-449F-8A92-0A035FB8A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4738" y="1558116"/>
            <a:ext cx="2332037" cy="1780064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Иностранный язык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кроме китайского яз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 10 мин + 17 минут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Китайский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часа + 10 мин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(устная часть)</a:t>
            </a:r>
            <a:endParaRPr kumimoji="0" lang="hi-IN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Надпись 163">
            <a:extLst>
              <a:ext uri="{FF2B5EF4-FFF2-40B4-BE49-F238E27FC236}">
                <a16:creationId xmlns:a16="http://schemas.microsoft.com/office/drawing/2014/main" id="{1DA19FB7-3900-496F-B03A-B2B9FA9A09D1}"/>
              </a:ext>
            </a:extLst>
          </p:cNvPr>
          <p:cNvSpPr txBox="1"/>
          <p:nvPr/>
        </p:nvSpPr>
        <p:spPr>
          <a:xfrm>
            <a:off x="228600" y="845820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7" name="Надпись 166">
            <a:extLst>
              <a:ext uri="{FF2B5EF4-FFF2-40B4-BE49-F238E27FC236}">
                <a16:creationId xmlns:a16="http://schemas.microsoft.com/office/drawing/2014/main" id="{D9DBE8B3-3A7F-4B18-BC23-576DF554A32D}"/>
              </a:ext>
            </a:extLst>
          </p:cNvPr>
          <p:cNvSpPr txBox="1"/>
          <p:nvPr/>
        </p:nvSpPr>
        <p:spPr>
          <a:xfrm>
            <a:off x="2598420" y="827532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8" name="Надпись 169">
            <a:extLst>
              <a:ext uri="{FF2B5EF4-FFF2-40B4-BE49-F238E27FC236}">
                <a16:creationId xmlns:a16="http://schemas.microsoft.com/office/drawing/2014/main" id="{19AF633E-C64B-433F-B2E7-3D1AF7170D62}"/>
              </a:ext>
            </a:extLst>
          </p:cNvPr>
          <p:cNvSpPr txBox="1"/>
          <p:nvPr/>
        </p:nvSpPr>
        <p:spPr>
          <a:xfrm>
            <a:off x="4968240" y="823722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4" name="Надпись 233">
            <a:extLst>
              <a:ext uri="{FF2B5EF4-FFF2-40B4-BE49-F238E27FC236}">
                <a16:creationId xmlns:a16="http://schemas.microsoft.com/office/drawing/2014/main" id="{6B61766E-01C8-40DE-8ECB-48FD8AE7C763}"/>
              </a:ext>
            </a:extLst>
          </p:cNvPr>
          <p:cNvSpPr txBox="1"/>
          <p:nvPr/>
        </p:nvSpPr>
        <p:spPr>
          <a:xfrm>
            <a:off x="1539240" y="685165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6" name="Надпись 237">
            <a:extLst>
              <a:ext uri="{FF2B5EF4-FFF2-40B4-BE49-F238E27FC236}">
                <a16:creationId xmlns:a16="http://schemas.microsoft.com/office/drawing/2014/main" id="{46708ACF-0563-4F5E-914F-3FDBBFBF9460}"/>
              </a:ext>
            </a:extLst>
          </p:cNvPr>
          <p:cNvSpPr txBox="1"/>
          <p:nvPr/>
        </p:nvSpPr>
        <p:spPr>
          <a:xfrm>
            <a:off x="6492240" y="680593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7" name="Надпись 242">
            <a:extLst>
              <a:ext uri="{FF2B5EF4-FFF2-40B4-BE49-F238E27FC236}">
                <a16:creationId xmlns:a16="http://schemas.microsoft.com/office/drawing/2014/main" id="{71BF8E26-137F-44AA-B983-0C971879F453}"/>
              </a:ext>
            </a:extLst>
          </p:cNvPr>
          <p:cNvSpPr txBox="1"/>
          <p:nvPr/>
        </p:nvSpPr>
        <p:spPr>
          <a:xfrm>
            <a:off x="1524000" y="929640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8" name="Надпись 244">
            <a:extLst>
              <a:ext uri="{FF2B5EF4-FFF2-40B4-BE49-F238E27FC236}">
                <a16:creationId xmlns:a16="http://schemas.microsoft.com/office/drawing/2014/main" id="{54D6910A-73EA-49E0-8C46-491CD9238F90}"/>
              </a:ext>
            </a:extLst>
          </p:cNvPr>
          <p:cNvSpPr txBox="1"/>
          <p:nvPr/>
        </p:nvSpPr>
        <p:spPr>
          <a:xfrm>
            <a:off x="6621780" y="931926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9" name="Надпись 246">
            <a:extLst>
              <a:ext uri="{FF2B5EF4-FFF2-40B4-BE49-F238E27FC236}">
                <a16:creationId xmlns:a16="http://schemas.microsoft.com/office/drawing/2014/main" id="{C0936CF6-7137-43C1-A693-A8E856E54756}"/>
              </a:ext>
            </a:extLst>
          </p:cNvPr>
          <p:cNvSpPr txBox="1"/>
          <p:nvPr/>
        </p:nvSpPr>
        <p:spPr>
          <a:xfrm>
            <a:off x="4282440" y="825246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81" name="Rectangle 85">
            <a:extLst>
              <a:ext uri="{FF2B5EF4-FFF2-40B4-BE49-F238E27FC236}">
                <a16:creationId xmlns:a16="http://schemas.microsoft.com/office/drawing/2014/main" id="{E2493BA2-6268-4C14-97F1-14877EF88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02438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" name="Rectangle 86">
            <a:extLst>
              <a:ext uri="{FF2B5EF4-FFF2-40B4-BE49-F238E27FC236}">
                <a16:creationId xmlns:a16="http://schemas.microsoft.com/office/drawing/2014/main" id="{DA1925EA-BD7E-4049-9AE2-1C5C9E50B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628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Rectangle 87">
            <a:extLst>
              <a:ext uri="{FF2B5EF4-FFF2-40B4-BE49-F238E27FC236}">
                <a16:creationId xmlns:a16="http://schemas.microsoft.com/office/drawing/2014/main" id="{E324772F-DAA2-4C4B-8364-F09A1521C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120063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4" name="Rectangle 88">
            <a:extLst>
              <a:ext uri="{FF2B5EF4-FFF2-40B4-BE49-F238E27FC236}">
                <a16:creationId xmlns:a16="http://schemas.microsoft.com/office/drawing/2014/main" id="{41684D98-0BCC-42CD-978B-E3BFF344C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9804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Rectangle 90">
            <a:extLst>
              <a:ext uri="{FF2B5EF4-FFF2-40B4-BE49-F238E27FC236}">
                <a16:creationId xmlns:a16="http://schemas.microsoft.com/office/drawing/2014/main" id="{8C393375-2422-4F00-A048-114FE2CE5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3694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Rectangle 91">
            <a:extLst>
              <a:ext uri="{FF2B5EF4-FFF2-40B4-BE49-F238E27FC236}">
                <a16:creationId xmlns:a16="http://schemas.microsoft.com/office/drawing/2014/main" id="{209AE7C0-BA29-4F6C-90B5-DE327A17D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26625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7" name="Rectangle 92">
            <a:extLst>
              <a:ext uri="{FF2B5EF4-FFF2-40B4-BE49-F238E27FC236}">
                <a16:creationId xmlns:a16="http://schemas.microsoft.com/office/drawing/2014/main" id="{2C5F4AE2-DEBE-4504-A37F-D9F01FE2F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70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8" name="Rectangle 93">
            <a:extLst>
              <a:ext uri="{FF2B5EF4-FFF2-40B4-BE49-F238E27FC236}">
                <a16:creationId xmlns:a16="http://schemas.microsoft.com/office/drawing/2014/main" id="{868A7B9D-C8FE-4EBB-A21D-9731F48AA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144250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9" name="Rectangle 94">
            <a:extLst>
              <a:ext uri="{FF2B5EF4-FFF2-40B4-BE49-F238E27FC236}">
                <a16:creationId xmlns:a16="http://schemas.microsoft.com/office/drawing/2014/main" id="{750390EB-9DFB-43A3-9634-BA42DC16B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046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Rectangle 95">
            <a:extLst>
              <a:ext uri="{FF2B5EF4-FFF2-40B4-BE49-F238E27FC236}">
                <a16:creationId xmlns:a16="http://schemas.microsoft.com/office/drawing/2014/main" id="{374ED9F5-E687-4713-90CE-5C9DF7126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461875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1" name="Rectangle 96">
            <a:extLst>
              <a:ext uri="{FF2B5EF4-FFF2-40B4-BE49-F238E27FC236}">
                <a16:creationId xmlns:a16="http://schemas.microsoft.com/office/drawing/2014/main" id="{C396C835-69B7-4928-A8F7-CAC67197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23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Rectangle 97">
            <a:extLst>
              <a:ext uri="{FF2B5EF4-FFF2-40B4-BE49-F238E27FC236}">
                <a16:creationId xmlns:a16="http://schemas.microsoft.com/office/drawing/2014/main" id="{A67068DF-5E7E-41A1-959F-403C869B8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9398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Rectangle 98">
            <a:extLst>
              <a:ext uri="{FF2B5EF4-FFF2-40B4-BE49-F238E27FC236}">
                <a16:creationId xmlns:a16="http://schemas.microsoft.com/office/drawing/2014/main" id="{6CC1428C-ABF3-4F02-AE60-3663F81C6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5573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Rectangle 99">
            <a:extLst>
              <a:ext uri="{FF2B5EF4-FFF2-40B4-BE49-F238E27FC236}">
                <a16:creationId xmlns:a16="http://schemas.microsoft.com/office/drawing/2014/main" id="{34FC6ECC-8A19-4BDA-AAB7-8FB9DF8FB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7491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Rectangle 100">
            <a:extLst>
              <a:ext uri="{FF2B5EF4-FFF2-40B4-BE49-F238E27FC236}">
                <a16:creationId xmlns:a16="http://schemas.microsoft.com/office/drawing/2014/main" id="{3746CFE5-8B17-49F5-8572-6A2E6B3D4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924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" name="Rectangle 101">
            <a:extLst>
              <a:ext uri="{FF2B5EF4-FFF2-40B4-BE49-F238E27FC236}">
                <a16:creationId xmlns:a16="http://schemas.microsoft.com/office/drawing/2014/main" id="{426D067D-C781-495A-8D63-08D1B850C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099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7" name="Rectangle 102">
            <a:extLst>
              <a:ext uri="{FF2B5EF4-FFF2-40B4-BE49-F238E27FC236}">
                <a16:creationId xmlns:a16="http://schemas.microsoft.com/office/drawing/2014/main" id="{69508A58-E443-4AC7-916A-0D7F3238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275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8" name="Rectangle 103">
            <a:extLst>
              <a:ext uri="{FF2B5EF4-FFF2-40B4-BE49-F238E27FC236}">
                <a16:creationId xmlns:a16="http://schemas.microsoft.com/office/drawing/2014/main" id="{E7C11D94-7965-479C-BA09-6781A9CB4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450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Rectangle 104">
            <a:extLst>
              <a:ext uri="{FF2B5EF4-FFF2-40B4-BE49-F238E27FC236}">
                <a16:creationId xmlns:a16="http://schemas.microsoft.com/office/drawing/2014/main" id="{95517D08-B070-462D-9C56-6F8C92A7E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62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Rectangle 106">
            <a:extLst>
              <a:ext uri="{FF2B5EF4-FFF2-40B4-BE49-F238E27FC236}">
                <a16:creationId xmlns:a16="http://schemas.microsoft.com/office/drawing/2014/main" id="{04A5E729-66AA-43D3-8EFA-3FFA39863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801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Rectangle 107">
            <a:extLst>
              <a:ext uri="{FF2B5EF4-FFF2-40B4-BE49-F238E27FC236}">
                <a16:creationId xmlns:a16="http://schemas.microsoft.com/office/drawing/2014/main" id="{8451241B-732C-49B3-907D-6C97C54AE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7405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Rectangle 108">
            <a:extLst>
              <a:ext uri="{FF2B5EF4-FFF2-40B4-BE49-F238E27FC236}">
                <a16:creationId xmlns:a16="http://schemas.microsoft.com/office/drawing/2014/main" id="{7EDF201B-8CEF-4ACE-9AF2-020C24A0D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358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" name="Надпись 141">
            <a:extLst>
              <a:ext uri="{FF2B5EF4-FFF2-40B4-BE49-F238E27FC236}">
                <a16:creationId xmlns:a16="http://schemas.microsoft.com/office/drawing/2014/main" id="{5C2ACF81-866F-479D-BEC7-006DFD83F041}"/>
              </a:ext>
            </a:extLst>
          </p:cNvPr>
          <p:cNvSpPr txBox="1"/>
          <p:nvPr/>
        </p:nvSpPr>
        <p:spPr>
          <a:xfrm>
            <a:off x="901370" y="3628067"/>
            <a:ext cx="1899479" cy="1606873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Литература 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/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мин.</a:t>
            </a:r>
          </a:p>
          <a:p>
            <a:pPr algn="ctr"/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Полные тексты </a:t>
            </a:r>
            <a:r>
              <a:rPr lang="ru-RU" sz="1600" b="1" kern="100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художественных произведений.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>
              <a:tabLst>
                <a:tab pos="549275" algn="l"/>
                <a:tab pos="549910" algn="l"/>
              </a:tabLst>
            </a:pP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/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104" name="Надпись 139">
            <a:extLst>
              <a:ext uri="{FF2B5EF4-FFF2-40B4-BE49-F238E27FC236}">
                <a16:creationId xmlns:a16="http://schemas.microsoft.com/office/drawing/2014/main" id="{3551F35D-75ED-4EB0-8863-1DFEFD8B7DA6}"/>
              </a:ext>
            </a:extLst>
          </p:cNvPr>
          <p:cNvSpPr txBox="1"/>
          <p:nvPr/>
        </p:nvSpPr>
        <p:spPr>
          <a:xfrm>
            <a:off x="6134100" y="1567981"/>
            <a:ext cx="2451930" cy="1806472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Химия </a:t>
            </a:r>
            <a:r>
              <a:rPr lang="ru-RU" sz="1600" kern="100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marR="169545" algn="ctr">
              <a:tabLst>
                <a:tab pos="154940" algn="l"/>
              </a:tabLst>
            </a:pPr>
            <a:r>
              <a:rPr lang="ru-RU" sz="1600" b="1" kern="100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калькулятор,</a:t>
            </a:r>
          </a:p>
          <a:p>
            <a:pPr marR="169545" algn="ctr">
              <a:tabLst>
                <a:tab pos="154940" algn="l"/>
              </a:tabLst>
            </a:pPr>
            <a:r>
              <a:rPr lang="ru-RU" sz="1600" kern="100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ru-RU" sz="1600" b="1" kern="100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линейка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105" name="Надпись 140">
            <a:extLst>
              <a:ext uri="{FF2B5EF4-FFF2-40B4-BE49-F238E27FC236}">
                <a16:creationId xmlns:a16="http://schemas.microsoft.com/office/drawing/2014/main" id="{56DFED55-2228-4E5A-A716-82C22929FB11}"/>
              </a:ext>
            </a:extLst>
          </p:cNvPr>
          <p:cNvSpPr txBox="1"/>
          <p:nvPr/>
        </p:nvSpPr>
        <p:spPr>
          <a:xfrm>
            <a:off x="6965663" y="3685114"/>
            <a:ext cx="1857093" cy="1576388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Информатика </a:t>
            </a:r>
          </a:p>
          <a:p>
            <a:pPr algn="ctr"/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 ИКТ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/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минут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/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 предусмотрено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93D2AAC-4B52-48A8-9EBC-B8D3CD5A4C6F}"/>
              </a:ext>
            </a:extLst>
          </p:cNvPr>
          <p:cNvSpPr txBox="1"/>
          <p:nvPr/>
        </p:nvSpPr>
        <p:spPr>
          <a:xfrm flipH="1">
            <a:off x="871451" y="5551299"/>
            <a:ext cx="10525298" cy="830997"/>
          </a:xfrm>
          <a:prstGeom prst="rect">
            <a:avLst/>
          </a:prstGeo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Математика (база или профиль) и русский язык — обязательные предметы, остальные можно выбрать неограниченное количество.</a:t>
            </a:r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26708673-28AE-81FB-9F6B-A595C54D102D}"/>
              </a:ext>
            </a:extLst>
          </p:cNvPr>
          <p:cNvSpPr txBox="1">
            <a:spLocks/>
          </p:cNvSpPr>
          <p:nvPr/>
        </p:nvSpPr>
        <p:spPr>
          <a:xfrm>
            <a:off x="781508" y="390729"/>
            <a:ext cx="105156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Какие предметы можно выбрать?</a:t>
            </a:r>
          </a:p>
        </p:txBody>
      </p:sp>
    </p:spTree>
    <p:extLst>
      <p:ext uri="{BB962C8B-B14F-4D97-AF65-F5344CB8AC3E}">
        <p14:creationId xmlns:p14="http://schemas.microsoft.com/office/powerpoint/2010/main" val="240480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11A384AC-3F6D-1803-C3AC-9379E060D03E}"/>
              </a:ext>
            </a:extLst>
          </p:cNvPr>
          <p:cNvSpPr/>
          <p:nvPr/>
        </p:nvSpPr>
        <p:spPr>
          <a:xfrm>
            <a:off x="196361" y="164771"/>
            <a:ext cx="11799277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29461D-5006-4401-9039-20F2E3F0F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204752"/>
              </p:ext>
            </p:extLst>
          </p:nvPr>
        </p:nvGraphicFramePr>
        <p:xfrm>
          <a:off x="784176" y="1454322"/>
          <a:ext cx="10512932" cy="4070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0777">
                  <a:extLst>
                    <a:ext uri="{9D8B030D-6E8A-4147-A177-3AD203B41FA5}">
                      <a16:colId xmlns:a16="http://schemas.microsoft.com/office/drawing/2014/main" val="3735565281"/>
                    </a:ext>
                  </a:extLst>
                </a:gridCol>
                <a:gridCol w="4321378">
                  <a:extLst>
                    <a:ext uri="{9D8B030D-6E8A-4147-A177-3AD203B41FA5}">
                      <a16:colId xmlns:a16="http://schemas.microsoft.com/office/drawing/2014/main" val="1069710261"/>
                    </a:ext>
                  </a:extLst>
                </a:gridCol>
                <a:gridCol w="3640777">
                  <a:extLst>
                    <a:ext uri="{9D8B030D-6E8A-4147-A177-3AD203B41FA5}">
                      <a16:colId xmlns:a16="http://schemas.microsoft.com/office/drawing/2014/main" val="3093076103"/>
                    </a:ext>
                  </a:extLst>
                </a:gridCol>
              </a:tblGrid>
              <a:tr h="5442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Предмет 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Для получения аттестата о среднем образовании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Для поступления в ВУЗы на 2026-2027 учебный год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636882"/>
                  </a:ext>
                </a:extLst>
              </a:tr>
              <a:tr h="266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Русский 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40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094379"/>
                  </a:ext>
                </a:extLst>
              </a:tr>
              <a:tr h="327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Математика 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3 оценка (база), 27 баллов (профиль)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40 (профильная)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100415"/>
                  </a:ext>
                </a:extLst>
              </a:tr>
              <a:tr h="266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Физика 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41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799568"/>
                  </a:ext>
                </a:extLst>
              </a:tr>
              <a:tr h="266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Химия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40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364990"/>
                  </a:ext>
                </a:extLst>
              </a:tr>
              <a:tr h="266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Биология 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40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66040"/>
                  </a:ext>
                </a:extLst>
              </a:tr>
              <a:tr h="266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40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697902"/>
                  </a:ext>
                </a:extLst>
              </a:tr>
              <a:tr h="265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Обществознание 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874208"/>
                  </a:ext>
                </a:extLst>
              </a:tr>
              <a:tr h="266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История 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40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429485"/>
                  </a:ext>
                </a:extLst>
              </a:tr>
              <a:tr h="266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Литература 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40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269528"/>
                  </a:ext>
                </a:extLst>
              </a:tr>
              <a:tr h="41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Информатика и ИКТ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564642"/>
                  </a:ext>
                </a:extLst>
              </a:tr>
              <a:tr h="3876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Иностранный язык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okila" panose="01010601010101010101" pitchFamily="2"/>
                        </a:rPr>
                        <a:t>40</a:t>
                      </a:r>
                    </a:p>
                  </a:txBody>
                  <a:tcPr marL="55533" marR="55533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051521"/>
                  </a:ext>
                </a:extLst>
              </a:tr>
            </a:tbl>
          </a:graphicData>
        </a:graphic>
      </p:graphicFrame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9DF9AECC-A34F-C30D-3D84-FD11A402C484}"/>
              </a:ext>
            </a:extLst>
          </p:cNvPr>
          <p:cNvSpPr txBox="1">
            <a:spLocks/>
          </p:cNvSpPr>
          <p:nvPr/>
        </p:nvSpPr>
        <p:spPr>
          <a:xfrm>
            <a:off x="781508" y="390729"/>
            <a:ext cx="105156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Минимальные баллы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02BDFB-F996-1F87-0392-81539D34AD01}"/>
              </a:ext>
            </a:extLst>
          </p:cNvPr>
          <p:cNvSpPr txBox="1"/>
          <p:nvPr/>
        </p:nvSpPr>
        <p:spPr>
          <a:xfrm>
            <a:off x="700324" y="5403677"/>
            <a:ext cx="10707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Примечание: минимальные баллы для поступления в ВУЗы, подведомственные министерству.</a:t>
            </a:r>
          </a:p>
          <a:p>
            <a:r>
              <a:rPr lang="ru-RU" i="1" dirty="0"/>
              <a:t>При поступлении важно смотреть на официальных сайтах, так как в некоторых ВУЗах могут быть исключения, свои требования.  </a:t>
            </a:r>
          </a:p>
        </p:txBody>
      </p:sp>
    </p:spTree>
    <p:extLst>
      <p:ext uri="{BB962C8B-B14F-4D97-AF65-F5344CB8AC3E}">
        <p14:creationId xmlns:p14="http://schemas.microsoft.com/office/powerpoint/2010/main" val="3225739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1391</Words>
  <Application>Microsoft Office PowerPoint</Application>
  <PresentationFormat>Широкоэкранный</PresentationFormat>
  <Paragraphs>246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Kokila</vt:lpstr>
      <vt:lpstr>Mangal</vt:lpstr>
      <vt:lpstr>Symbol</vt:lpstr>
      <vt:lpstr>Wingdings</vt:lpstr>
      <vt:lpstr>Тема Office</vt:lpstr>
      <vt:lpstr>ЕГЭ 2026 год</vt:lpstr>
      <vt:lpstr>Нормативная база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Успехов Вам!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 2026 год</dc:title>
  <dc:creator>М</dc:creator>
  <cp:lastModifiedBy>1</cp:lastModifiedBy>
  <cp:revision>15</cp:revision>
  <dcterms:created xsi:type="dcterms:W3CDTF">2025-09-30T19:00:54Z</dcterms:created>
  <dcterms:modified xsi:type="dcterms:W3CDTF">2025-11-19T13:42:54Z</dcterms:modified>
</cp:coreProperties>
</file>